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Zen Maru Gothic" pitchFamily="2" charset="-128"/>
      <p:regular r:id="rId15"/>
    </p:embeddedFont>
    <p:embeddedFont>
      <p:font typeface="Hind Medium" panose="02000000000000000000" pitchFamily="2" charset="0"/>
      <p:regular r:id="rId16"/>
    </p:embeddedFont>
    <p:embeddedFont>
      <p:font typeface="Times New Roman" panose="02020603050405020304" pitchFamily="18" charset="0"/>
      <p:regular r:id="rId17"/>
    </p:embeddedFont>
    <p:embeddedFont>
      <p:font typeface="Times New Roman Bold" panose="02030802070405020303" pitchFamily="18" charset="0"/>
      <p:regular r:id="rId18"/>
    </p:embeddedFont>
    <p:embeddedFont>
      <p:font typeface="Trebuchet MS" panose="020B0603020202020204" pitchFamily="34" charset="0"/>
      <p:regular r:id="rId19"/>
    </p:embeddedFont>
    <p:embeddedFont>
      <p:font typeface="Trebuchet MS Bold" panose="020B0703020202020204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font" Target="fonts/font4.fntdata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3.fntdata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font" Target="fonts/font6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23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font" Target="fonts/font5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Relationship Id="rId22" Type="http://schemas.openxmlformats.org/officeDocument/2006/relationships/viewProps" Target="viewProps.xml" 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2.sv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png" /><Relationship Id="rId4" Type="http://schemas.openxmlformats.org/officeDocument/2006/relationships/image" Target="../media/image2.svg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 /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7.jpeg" /><Relationship Id="rId5" Type="http://schemas.openxmlformats.org/officeDocument/2006/relationships/image" Target="../media/image6.png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 /><Relationship Id="rId3" Type="http://schemas.openxmlformats.org/officeDocument/2006/relationships/image" Target="../media/image5.svg" /><Relationship Id="rId7" Type="http://schemas.openxmlformats.org/officeDocument/2006/relationships/image" Target="../media/image6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0.png" /><Relationship Id="rId5" Type="http://schemas.openxmlformats.org/officeDocument/2006/relationships/image" Target="../media/image9.svg" /><Relationship Id="rId4" Type="http://schemas.openxmlformats.org/officeDocument/2006/relationships/image" Target="../media/image8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" y="3971925"/>
            <a:ext cx="7143750" cy="6315075"/>
            <a:chOff x="0" y="0"/>
            <a:chExt cx="9525000" cy="8420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25000" cy="8420100"/>
            </a:xfrm>
            <a:custGeom>
              <a:avLst/>
              <a:gdLst/>
              <a:ahLst/>
              <a:cxnLst/>
              <a:rect l="l" t="t" r="r" b="b"/>
              <a:pathLst>
                <a:path w="9525000" h="8420100">
                  <a:moveTo>
                    <a:pt x="0" y="8420100"/>
                  </a:moveTo>
                  <a:lnTo>
                    <a:pt x="0" y="0"/>
                  </a:lnTo>
                  <a:lnTo>
                    <a:pt x="9525000" y="8420100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-4760" y="-1388"/>
            <a:ext cx="18292760" cy="10288388"/>
            <a:chOff x="0" y="0"/>
            <a:chExt cx="24390346" cy="137178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90350" cy="13717905"/>
            </a:xfrm>
            <a:custGeom>
              <a:avLst/>
              <a:gdLst/>
              <a:ahLst/>
              <a:cxnLst/>
              <a:rect l="l" t="t" r="r" b="b"/>
              <a:pathLst>
                <a:path w="24390350" h="13717905">
                  <a:moveTo>
                    <a:pt x="0" y="13717905"/>
                  </a:moveTo>
                  <a:lnTo>
                    <a:pt x="20635088" y="0"/>
                  </a:lnTo>
                  <a:lnTo>
                    <a:pt x="24390350" y="1905"/>
                  </a:lnTo>
                  <a:lnTo>
                    <a:pt x="24390350" y="13717905"/>
                  </a:lnTo>
                  <a:lnTo>
                    <a:pt x="0" y="13717905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314450" y="1485900"/>
            <a:ext cx="2614612" cy="2000250"/>
          </a:xfrm>
          <a:custGeom>
            <a:avLst/>
            <a:gdLst/>
            <a:ahLst/>
            <a:cxnLst/>
            <a:rect l="l" t="t" r="r" b="b"/>
            <a:pathLst>
              <a:path w="2614612" h="2000250">
                <a:moveTo>
                  <a:pt x="0" y="0"/>
                </a:moveTo>
                <a:lnTo>
                  <a:pt x="2614612" y="0"/>
                </a:lnTo>
                <a:lnTo>
                  <a:pt x="2614612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-685796" y="880663"/>
            <a:ext cx="17433514" cy="2319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F0F0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Employee Data Analysis using Excel </a:t>
            </a:r>
          </a:p>
          <a:p>
            <a:pPr algn="l">
              <a:lnSpc>
                <a:spcPts val="5759"/>
              </a:lnSpc>
            </a:pPr>
            <a:endParaRPr lang="en-US" sz="4800">
              <a:solidFill>
                <a:srgbClr val="0F0F0F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51050" cy="577723"/>
            </a:xfrm>
            <a:custGeom>
              <a:avLst/>
              <a:gdLst/>
              <a:ahLst/>
              <a:cxnLst/>
              <a:rect l="l" t="t" r="r" b="b"/>
              <a:pathLst>
                <a:path w="2051050" h="577723">
                  <a:moveTo>
                    <a:pt x="19050" y="0"/>
                  </a:moveTo>
                  <a:lnTo>
                    <a:pt x="2032000" y="0"/>
                  </a:lnTo>
                  <a:cubicBezTo>
                    <a:pt x="2042541" y="0"/>
                    <a:pt x="2051050" y="8509"/>
                    <a:pt x="2051050" y="19050"/>
                  </a:cubicBezTo>
                  <a:lnTo>
                    <a:pt x="2051050" y="558673"/>
                  </a:lnTo>
                  <a:cubicBezTo>
                    <a:pt x="2051050" y="569214"/>
                    <a:pt x="2042541" y="577723"/>
                    <a:pt x="2032000" y="577723"/>
                  </a:cubicBezTo>
                  <a:lnTo>
                    <a:pt x="19050" y="577723"/>
                  </a:lnTo>
                  <a:cubicBezTo>
                    <a:pt x="8509" y="577723"/>
                    <a:pt x="0" y="569214"/>
                    <a:pt x="0" y="558673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558673"/>
                  </a:lnTo>
                  <a:lnTo>
                    <a:pt x="19050" y="558673"/>
                  </a:lnTo>
                  <a:lnTo>
                    <a:pt x="19050" y="539623"/>
                  </a:lnTo>
                  <a:lnTo>
                    <a:pt x="2032000" y="539623"/>
                  </a:lnTo>
                  <a:lnTo>
                    <a:pt x="2032000" y="558673"/>
                  </a:lnTo>
                  <a:lnTo>
                    <a:pt x="2012950" y="558673"/>
                  </a:lnTo>
                  <a:lnTo>
                    <a:pt x="2012950" y="19050"/>
                  </a:lnTo>
                  <a:lnTo>
                    <a:pt x="2032000" y="19050"/>
                  </a:lnTo>
                  <a:lnTo>
                    <a:pt x="203200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70"/>
                </a:lnSpc>
              </a:pPr>
              <a:r>
                <a:rPr lang="en-US" sz="2475" spc="-5">
                  <a:solidFill>
                    <a:srgbClr val="FFFFFF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‹#›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1014412" y="9701218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666" r="-66666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156380" y="4853451"/>
            <a:ext cx="13499894" cy="2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80"/>
              </a:lnSpc>
            </a:pPr>
            <a:r>
              <a:rPr lang="en-US" sz="3816" spc="-3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STUDENT NAME :DHIVYA.S </a:t>
            </a:r>
          </a:p>
          <a:p>
            <a:pPr algn="l">
              <a:lnSpc>
                <a:spcPts val="4580"/>
              </a:lnSpc>
            </a:pPr>
            <a:r>
              <a:rPr lang="en-US" sz="3816" spc="-3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REGISTER NO     :312209897(asunm1363312209897)</a:t>
            </a:r>
          </a:p>
          <a:p>
            <a:pPr algn="l">
              <a:lnSpc>
                <a:spcPts val="4580"/>
              </a:lnSpc>
            </a:pPr>
            <a:r>
              <a:rPr lang="en-US" sz="3816" spc="-3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DEPARTMENT    :B.COM BANK MANAGEMENT </a:t>
            </a:r>
          </a:p>
          <a:p>
            <a:pPr algn="l">
              <a:lnSpc>
                <a:spcPts val="4580"/>
              </a:lnSpc>
            </a:pPr>
            <a:r>
              <a:rPr lang="en-US" sz="3816" spc="-3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COLLEGE            :VALLIAMMAL COLLEGE FOR WOMEN </a:t>
            </a:r>
          </a:p>
          <a:p>
            <a:pPr algn="l">
              <a:lnSpc>
                <a:spcPts val="4580"/>
              </a:lnSpc>
            </a:pPr>
            <a:r>
              <a:rPr lang="en-US" sz="3816" spc="-3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         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" y="3971925"/>
            <a:ext cx="7143750" cy="6315075"/>
            <a:chOff x="0" y="0"/>
            <a:chExt cx="9525000" cy="8420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25000" cy="8420100"/>
            </a:xfrm>
            <a:custGeom>
              <a:avLst/>
              <a:gdLst/>
              <a:ahLst/>
              <a:cxnLst/>
              <a:rect l="l" t="t" r="r" b="b"/>
              <a:pathLst>
                <a:path w="9525000" h="8420100">
                  <a:moveTo>
                    <a:pt x="0" y="8420100"/>
                  </a:moveTo>
                  <a:lnTo>
                    <a:pt x="0" y="0"/>
                  </a:lnTo>
                  <a:lnTo>
                    <a:pt x="9525000" y="8420100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-4760" y="-1388"/>
            <a:ext cx="18292760" cy="10288388"/>
            <a:chOff x="0" y="0"/>
            <a:chExt cx="24390346" cy="137178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90350" cy="13717905"/>
            </a:xfrm>
            <a:custGeom>
              <a:avLst/>
              <a:gdLst/>
              <a:ahLst/>
              <a:cxnLst/>
              <a:rect l="l" t="t" r="r" b="b"/>
              <a:pathLst>
                <a:path w="24390350" h="13717905">
                  <a:moveTo>
                    <a:pt x="0" y="13717905"/>
                  </a:moveTo>
                  <a:lnTo>
                    <a:pt x="20635088" y="0"/>
                  </a:lnTo>
                  <a:lnTo>
                    <a:pt x="24390350" y="1905"/>
                  </a:lnTo>
                  <a:lnTo>
                    <a:pt x="24390350" y="13717905"/>
                  </a:lnTo>
                  <a:lnTo>
                    <a:pt x="0" y="13717905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2500312" y="9701212"/>
            <a:ext cx="114300" cy="266700"/>
          </a:xfrm>
          <a:custGeom>
            <a:avLst/>
            <a:gdLst/>
            <a:ahLst/>
            <a:cxnLst/>
            <a:rect l="l" t="t" r="r" b="b"/>
            <a:pathLst>
              <a:path w="114300" h="266700">
                <a:moveTo>
                  <a:pt x="0" y="0"/>
                </a:moveTo>
                <a:lnTo>
                  <a:pt x="114300" y="0"/>
                </a:lnTo>
                <a:lnTo>
                  <a:pt x="114300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666" r="-6666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6915828" y="9707469"/>
            <a:ext cx="342900" cy="26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650" spc="15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9662" y="431010"/>
            <a:ext cx="4955856" cy="1133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spc="-44">
                <a:solidFill>
                  <a:srgbClr val="000000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MODELLING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8740" y="1543964"/>
            <a:ext cx="11757873" cy="9225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COLLECTION:</a:t>
            </a: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Gathering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Preparation</a:t>
            </a: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CLEANING: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Standardization data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Correction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Validation</a:t>
            </a: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SUMMARY:</a:t>
            </a:r>
          </a:p>
          <a:p>
            <a:pPr algn="l">
              <a:lnSpc>
                <a:spcPts val="3795"/>
              </a:lnSpc>
            </a:pPr>
            <a:r>
              <a:rPr lang="en-US" sz="31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 analysis involves examining ,transforming , and modeling data to extract insights, identify patterns and support decision-making skills.</a:t>
            </a: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3795"/>
              </a:lnSpc>
            </a:pPr>
            <a:endParaRPr lang="en-US" sz="316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044114" y="2543175"/>
            <a:ext cx="471488" cy="485775"/>
            <a:chOff x="0" y="0"/>
            <a:chExt cx="628650" cy="6477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8650" cy="647700"/>
            </a:xfrm>
            <a:custGeom>
              <a:avLst/>
              <a:gdLst/>
              <a:ahLst/>
              <a:cxnLst/>
              <a:rect l="l" t="t" r="r" b="b"/>
              <a:pathLst>
                <a:path w="628650" h="647700">
                  <a:moveTo>
                    <a:pt x="628650" y="0"/>
                  </a:moveTo>
                  <a:lnTo>
                    <a:pt x="0" y="0"/>
                  </a:lnTo>
                  <a:lnTo>
                    <a:pt x="0" y="647700"/>
                  </a:lnTo>
                  <a:lnTo>
                    <a:pt x="628650" y="647700"/>
                  </a:lnTo>
                  <a:lnTo>
                    <a:pt x="628650" y="0"/>
                  </a:lnTo>
                  <a:close/>
                </a:path>
              </a:pathLst>
            </a:custGeom>
            <a:solidFill>
              <a:srgbClr val="2D83C3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2500312" y="9701212"/>
            <a:ext cx="114300" cy="266700"/>
          </a:xfrm>
          <a:custGeom>
            <a:avLst/>
            <a:gdLst/>
            <a:ahLst/>
            <a:cxnLst/>
            <a:rect l="l" t="t" r="r" b="b"/>
            <a:pathLst>
              <a:path w="114300" h="266700">
                <a:moveTo>
                  <a:pt x="0" y="0"/>
                </a:moveTo>
                <a:lnTo>
                  <a:pt x="114300" y="0"/>
                </a:lnTo>
                <a:lnTo>
                  <a:pt x="114300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666" r="-66666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971935" y="1755745"/>
            <a:ext cx="11477129" cy="7176226"/>
          </a:xfrm>
          <a:custGeom>
            <a:avLst/>
            <a:gdLst/>
            <a:ahLst/>
            <a:cxnLst/>
            <a:rect l="l" t="t" r="r" b="b"/>
            <a:pathLst>
              <a:path w="11477129" h="7176226">
                <a:moveTo>
                  <a:pt x="0" y="0"/>
                </a:moveTo>
                <a:lnTo>
                  <a:pt x="11477129" y="0"/>
                </a:lnTo>
                <a:lnTo>
                  <a:pt x="11477129" y="7176226"/>
                </a:lnTo>
                <a:lnTo>
                  <a:pt x="0" y="7176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133000" y="851099"/>
            <a:ext cx="17155000" cy="654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1"/>
              </a:lnSpc>
            </a:pPr>
            <a:r>
              <a:rPr lang="en-US" sz="4309" spc="-51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RESULTS:                         EMPLOYEE BUSINESS UNIT ANALYSIS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15828" y="9707469"/>
            <a:ext cx="342900" cy="26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650" spc="15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737360" y="508635"/>
            <a:ext cx="14859000" cy="81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20340" y="2093595"/>
            <a:ext cx="13875392" cy="4211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925" lvl="1" indent="-271462" algn="l">
              <a:lnSpc>
                <a:spcPts val="3600"/>
              </a:lnSpc>
              <a:buFont typeface="Arial"/>
              <a:buChar char="•"/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 conclusion, the employee data analysis conducted using EXCEL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Provided valuable insights into workforce trends enabling more informed 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Decision making.</a:t>
            </a:r>
          </a:p>
          <a:p>
            <a:pPr marL="542925" lvl="1" indent="-271462" algn="l">
              <a:lnSpc>
                <a:spcPts val="3600"/>
              </a:lnSpc>
            </a:pPr>
            <a:endParaRPr lang="en-US" sz="3000" spc="-24">
              <a:solidFill>
                <a:srgbClr val="000000"/>
              </a:solidFill>
              <a:latin typeface="Zen Maru Gothic"/>
              <a:ea typeface="Zen Maru Gothic"/>
              <a:cs typeface="Zen Maru Gothic"/>
              <a:sym typeface="Zen Maru Gothic"/>
            </a:endParaRPr>
          </a:p>
          <a:p>
            <a:pPr marL="542925" lvl="1" indent="-271462" algn="l">
              <a:lnSpc>
                <a:spcPts val="3600"/>
              </a:lnSpc>
            </a:pPr>
            <a:endParaRPr lang="en-US" sz="3000" spc="-24">
              <a:solidFill>
                <a:srgbClr val="000000"/>
              </a:solidFill>
              <a:latin typeface="Zen Maru Gothic"/>
              <a:ea typeface="Zen Maru Gothic"/>
              <a:cs typeface="Zen Maru Gothic"/>
              <a:sym typeface="Zen Maru Gothic"/>
            </a:endParaRPr>
          </a:p>
          <a:p>
            <a:pPr marL="542925" lvl="1" indent="-271462" algn="l">
              <a:lnSpc>
                <a:spcPts val="3600"/>
              </a:lnSpc>
              <a:buFont typeface="Arial"/>
              <a:buChar char="•"/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  The use of excel allowed efficient data organizing, visualizing and representing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The employee data , ultimately this data is helpful to enhance HR strategies, improve 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 spc="-24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employee information clear and helps for optimum performance  </a:t>
            </a:r>
          </a:p>
          <a:p>
            <a:pPr marL="542925" lvl="1" indent="-271462" algn="l">
              <a:lnSpc>
                <a:spcPts val="3600"/>
              </a:lnSpc>
            </a:pPr>
            <a:endParaRPr lang="en-US" sz="3000" spc="-24">
              <a:solidFill>
                <a:srgbClr val="000000"/>
              </a:solidFill>
              <a:latin typeface="Zen Maru Gothic"/>
              <a:ea typeface="Zen Maru Gothic"/>
              <a:cs typeface="Zen Maru Gothic"/>
              <a:sym typeface="Zen Maru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24384000" y="0"/>
                  </a:moveTo>
                  <a:lnTo>
                    <a:pt x="0" y="0"/>
                  </a:lnTo>
                  <a:lnTo>
                    <a:pt x="0" y="13716000"/>
                  </a:lnTo>
                  <a:lnTo>
                    <a:pt x="24384000" y="13716000"/>
                  </a:lnTo>
                  <a:lnTo>
                    <a:pt x="24384000" y="0"/>
                  </a:lnTo>
                  <a:close/>
                </a:path>
              </a:pathLst>
            </a:custGeom>
            <a:solidFill>
              <a:srgbClr val="F1F1F1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65777" y="0"/>
            <a:ext cx="7129463" cy="10294843"/>
          </a:xfrm>
          <a:custGeom>
            <a:avLst/>
            <a:gdLst/>
            <a:ahLst/>
            <a:cxnLst/>
            <a:rect l="l" t="t" r="r" b="b"/>
            <a:pathLst>
              <a:path w="7129463" h="10294843">
                <a:moveTo>
                  <a:pt x="0" y="0"/>
                </a:moveTo>
                <a:lnTo>
                  <a:pt x="7129463" y="0"/>
                </a:lnTo>
                <a:lnTo>
                  <a:pt x="7129463" y="10294843"/>
                </a:lnTo>
                <a:lnTo>
                  <a:pt x="0" y="102948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" y="6015044"/>
            <a:ext cx="671512" cy="4271962"/>
            <a:chOff x="0" y="0"/>
            <a:chExt cx="895350" cy="56959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5350" cy="5695950"/>
            </a:xfrm>
            <a:custGeom>
              <a:avLst/>
              <a:gdLst/>
              <a:ahLst/>
              <a:cxnLst/>
              <a:rect l="l" t="t" r="r" b="b"/>
              <a:pathLst>
                <a:path w="895350" h="5695950">
                  <a:moveTo>
                    <a:pt x="0" y="0"/>
                  </a:moveTo>
                  <a:lnTo>
                    <a:pt x="0" y="5695950"/>
                  </a:lnTo>
                  <a:lnTo>
                    <a:pt x="895350" y="56959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>
                <a:alpha val="69804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70100" cy="560070"/>
            </a:xfrm>
            <a:custGeom>
              <a:avLst/>
              <a:gdLst/>
              <a:ahLst/>
              <a:cxnLst/>
              <a:rect l="l" t="t" r="r" b="b"/>
              <a:pathLst>
                <a:path w="2070100" h="560070">
                  <a:moveTo>
                    <a:pt x="19050" y="0"/>
                  </a:moveTo>
                  <a:lnTo>
                    <a:pt x="2051050" y="0"/>
                  </a:lnTo>
                  <a:cubicBezTo>
                    <a:pt x="2061591" y="0"/>
                    <a:pt x="2070100" y="8509"/>
                    <a:pt x="2070100" y="19050"/>
                  </a:cubicBezTo>
                  <a:lnTo>
                    <a:pt x="2070100" y="541020"/>
                  </a:lnTo>
                  <a:cubicBezTo>
                    <a:pt x="2070100" y="551561"/>
                    <a:pt x="2061591" y="560070"/>
                    <a:pt x="2051050" y="560070"/>
                  </a:cubicBezTo>
                  <a:lnTo>
                    <a:pt x="19050" y="560070"/>
                  </a:lnTo>
                  <a:cubicBezTo>
                    <a:pt x="8509" y="560070"/>
                    <a:pt x="0" y="551561"/>
                    <a:pt x="0" y="54102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541020"/>
                  </a:lnTo>
                  <a:lnTo>
                    <a:pt x="19050" y="541020"/>
                  </a:lnTo>
                  <a:lnTo>
                    <a:pt x="19050" y="521970"/>
                  </a:lnTo>
                  <a:lnTo>
                    <a:pt x="2051050" y="521970"/>
                  </a:lnTo>
                  <a:lnTo>
                    <a:pt x="2051050" y="541020"/>
                  </a:lnTo>
                  <a:lnTo>
                    <a:pt x="2032000" y="541020"/>
                  </a:lnTo>
                  <a:lnTo>
                    <a:pt x="2032000" y="19050"/>
                  </a:lnTo>
                  <a:lnTo>
                    <a:pt x="2051050" y="19050"/>
                  </a:lnTo>
                  <a:lnTo>
                    <a:pt x="2051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70"/>
                </a:lnSpc>
              </a:pPr>
              <a:r>
                <a:rPr lang="en-US" sz="2475" spc="-5">
                  <a:solidFill>
                    <a:srgbClr val="FFFFFF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2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14417" y="9701218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7" y="0"/>
                </a:lnTo>
                <a:lnTo>
                  <a:pt x="3214687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6666" r="-66666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00092" y="9615493"/>
            <a:ext cx="5557838" cy="442912"/>
          </a:xfrm>
          <a:custGeom>
            <a:avLst/>
            <a:gdLst/>
            <a:ahLst/>
            <a:cxnLst/>
            <a:rect l="l" t="t" r="r" b="b"/>
            <a:pathLst>
              <a:path w="5557838" h="442912">
                <a:moveTo>
                  <a:pt x="0" y="0"/>
                </a:moveTo>
                <a:lnTo>
                  <a:pt x="5557838" y="0"/>
                </a:lnTo>
                <a:lnTo>
                  <a:pt x="5557838" y="442913"/>
                </a:lnTo>
                <a:lnTo>
                  <a:pt x="0" y="4429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4" b="-12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974210" y="4862521"/>
            <a:ext cx="6593669" cy="4395779"/>
          </a:xfrm>
          <a:custGeom>
            <a:avLst/>
            <a:gdLst/>
            <a:ahLst/>
            <a:cxnLst/>
            <a:rect l="l" t="t" r="r" b="b"/>
            <a:pathLst>
              <a:path w="6593669" h="4395779">
                <a:moveTo>
                  <a:pt x="0" y="0"/>
                </a:moveTo>
                <a:lnTo>
                  <a:pt x="6593669" y="0"/>
                </a:lnTo>
                <a:lnTo>
                  <a:pt x="6593669" y="4395779"/>
                </a:lnTo>
                <a:lnTo>
                  <a:pt x="0" y="43957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109667" y="1266563"/>
            <a:ext cx="5864542" cy="98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6375" spc="-69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PROJECT TITLE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17724" y="3097276"/>
            <a:ext cx="12706962" cy="2211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>
                <a:solidFill>
                  <a:srgbClr val="0F0F0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Employee Business unit Analysis using Excel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4297" y="42868"/>
            <a:ext cx="18722570" cy="10287000"/>
            <a:chOff x="0" y="0"/>
            <a:chExt cx="24963426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963374" cy="13716000"/>
            </a:xfrm>
            <a:custGeom>
              <a:avLst/>
              <a:gdLst/>
              <a:ahLst/>
              <a:cxnLst/>
              <a:rect l="l" t="t" r="r" b="b"/>
              <a:pathLst>
                <a:path w="24963374" h="13716000">
                  <a:moveTo>
                    <a:pt x="24963374" y="0"/>
                  </a:moveTo>
                  <a:lnTo>
                    <a:pt x="0" y="0"/>
                  </a:lnTo>
                  <a:lnTo>
                    <a:pt x="0" y="13716000"/>
                  </a:lnTo>
                  <a:lnTo>
                    <a:pt x="24963374" y="13716000"/>
                  </a:lnTo>
                  <a:lnTo>
                    <a:pt x="24963374" y="0"/>
                  </a:lnTo>
                  <a:close/>
                </a:path>
              </a:pathLst>
            </a:custGeom>
            <a:solidFill>
              <a:srgbClr val="F1F1F1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165777" y="0"/>
            <a:ext cx="7129463" cy="10294843"/>
          </a:xfrm>
          <a:custGeom>
            <a:avLst/>
            <a:gdLst/>
            <a:ahLst/>
            <a:cxnLst/>
            <a:rect l="l" t="t" r="r" b="b"/>
            <a:pathLst>
              <a:path w="7129463" h="10294843">
                <a:moveTo>
                  <a:pt x="0" y="0"/>
                </a:moveTo>
                <a:lnTo>
                  <a:pt x="7129463" y="0"/>
                </a:lnTo>
                <a:lnTo>
                  <a:pt x="7129463" y="10294843"/>
                </a:lnTo>
                <a:lnTo>
                  <a:pt x="0" y="102948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" y="6015044"/>
            <a:ext cx="671512" cy="4271962"/>
            <a:chOff x="0" y="0"/>
            <a:chExt cx="895350" cy="56959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5350" cy="5695950"/>
            </a:xfrm>
            <a:custGeom>
              <a:avLst/>
              <a:gdLst/>
              <a:ahLst/>
              <a:cxnLst/>
              <a:rect l="l" t="t" r="r" b="b"/>
              <a:pathLst>
                <a:path w="895350" h="5695950">
                  <a:moveTo>
                    <a:pt x="0" y="0"/>
                  </a:moveTo>
                  <a:lnTo>
                    <a:pt x="0" y="5695950"/>
                  </a:lnTo>
                  <a:lnTo>
                    <a:pt x="895350" y="56959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>
                <a:alpha val="69804"/>
              </a:srgbClr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128716" y="9719533"/>
            <a:ext cx="2660333" cy="259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2"/>
              </a:lnSpc>
            </a:pPr>
            <a:r>
              <a:rPr lang="en-US" sz="1650" spc="30">
                <a:solidFill>
                  <a:srgbClr val="2D83C3"/>
                </a:solidFill>
                <a:latin typeface="Trebuchet MS"/>
                <a:ea typeface="Trebuchet MS"/>
                <a:cs typeface="Trebuchet MS"/>
                <a:sym typeface="Trebuchet MS"/>
              </a:rPr>
              <a:t>3/21/2024  </a:t>
            </a:r>
            <a:r>
              <a:rPr lang="en-US" sz="1650" spc="30">
                <a:solidFill>
                  <a:srgbClr val="2D83C3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Annual Review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1044241" y="671512"/>
            <a:ext cx="542927" cy="542925"/>
            <a:chOff x="0" y="0"/>
            <a:chExt cx="723902" cy="723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3900" cy="723900"/>
            </a:xfrm>
            <a:custGeom>
              <a:avLst/>
              <a:gdLst/>
              <a:ahLst/>
              <a:cxnLst/>
              <a:rect l="l" t="t" r="r" b="b"/>
              <a:pathLst>
                <a:path w="723900" h="723900">
                  <a:moveTo>
                    <a:pt x="361950" y="0"/>
                  </a:moveTo>
                  <a:lnTo>
                    <a:pt x="265684" y="12954"/>
                  </a:lnTo>
                  <a:lnTo>
                    <a:pt x="179324" y="49403"/>
                  </a:lnTo>
                  <a:lnTo>
                    <a:pt x="106045" y="106045"/>
                  </a:lnTo>
                  <a:lnTo>
                    <a:pt x="49403" y="179324"/>
                  </a:lnTo>
                  <a:lnTo>
                    <a:pt x="12954" y="265684"/>
                  </a:lnTo>
                  <a:lnTo>
                    <a:pt x="0" y="361950"/>
                  </a:lnTo>
                  <a:lnTo>
                    <a:pt x="12954" y="458216"/>
                  </a:lnTo>
                  <a:lnTo>
                    <a:pt x="49403" y="544703"/>
                  </a:lnTo>
                  <a:lnTo>
                    <a:pt x="106045" y="617982"/>
                  </a:lnTo>
                  <a:lnTo>
                    <a:pt x="179324" y="674624"/>
                  </a:lnTo>
                  <a:lnTo>
                    <a:pt x="265811" y="711073"/>
                  </a:lnTo>
                  <a:lnTo>
                    <a:pt x="361950" y="723900"/>
                  </a:lnTo>
                  <a:lnTo>
                    <a:pt x="458216" y="710946"/>
                  </a:lnTo>
                  <a:lnTo>
                    <a:pt x="544703" y="674497"/>
                  </a:lnTo>
                  <a:lnTo>
                    <a:pt x="617982" y="617855"/>
                  </a:lnTo>
                  <a:lnTo>
                    <a:pt x="674624" y="544576"/>
                  </a:lnTo>
                  <a:lnTo>
                    <a:pt x="711073" y="458089"/>
                  </a:lnTo>
                  <a:lnTo>
                    <a:pt x="723900" y="361950"/>
                  </a:lnTo>
                  <a:lnTo>
                    <a:pt x="710946" y="265684"/>
                  </a:lnTo>
                  <a:lnTo>
                    <a:pt x="674497" y="179197"/>
                  </a:lnTo>
                  <a:lnTo>
                    <a:pt x="617855" y="105918"/>
                  </a:lnTo>
                  <a:lnTo>
                    <a:pt x="544576" y="49276"/>
                  </a:lnTo>
                  <a:lnTo>
                    <a:pt x="458089" y="12827"/>
                  </a:lnTo>
                  <a:lnTo>
                    <a:pt x="361950" y="0"/>
                  </a:lnTo>
                  <a:close/>
                </a:path>
              </a:pathLst>
            </a:custGeom>
            <a:solidFill>
              <a:srgbClr val="EBEBEB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6516353" y="8415338"/>
            <a:ext cx="971550" cy="971550"/>
          </a:xfrm>
          <a:custGeom>
            <a:avLst/>
            <a:gdLst/>
            <a:ahLst/>
            <a:cxnLst/>
            <a:rect l="l" t="t" r="r" b="b"/>
            <a:pathLst>
              <a:path w="971550" h="971550">
                <a:moveTo>
                  <a:pt x="0" y="0"/>
                </a:moveTo>
                <a:lnTo>
                  <a:pt x="971550" y="0"/>
                </a:lnTo>
                <a:lnTo>
                  <a:pt x="971550" y="971550"/>
                </a:lnTo>
                <a:lnTo>
                  <a:pt x="0" y="9715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030574" y="9201150"/>
            <a:ext cx="371476" cy="371475"/>
          </a:xfrm>
          <a:custGeom>
            <a:avLst/>
            <a:gdLst/>
            <a:ahLst/>
            <a:cxnLst/>
            <a:rect l="l" t="t" r="r" b="b"/>
            <a:pathLst>
              <a:path w="371476" h="371475">
                <a:moveTo>
                  <a:pt x="0" y="0"/>
                </a:moveTo>
                <a:lnTo>
                  <a:pt x="371476" y="0"/>
                </a:lnTo>
                <a:lnTo>
                  <a:pt x="371476" y="371475"/>
                </a:lnTo>
                <a:lnTo>
                  <a:pt x="0" y="371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00090" y="9615488"/>
            <a:ext cx="5557838" cy="442912"/>
          </a:xfrm>
          <a:custGeom>
            <a:avLst/>
            <a:gdLst/>
            <a:ahLst/>
            <a:cxnLst/>
            <a:rect l="l" t="t" r="r" b="b"/>
            <a:pathLst>
              <a:path w="5557838" h="442912">
                <a:moveTo>
                  <a:pt x="0" y="0"/>
                </a:moveTo>
                <a:lnTo>
                  <a:pt x="5557838" y="0"/>
                </a:lnTo>
                <a:lnTo>
                  <a:pt x="5557838" y="442912"/>
                </a:lnTo>
                <a:lnTo>
                  <a:pt x="0" y="4429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4" b="-124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71440" y="5729285"/>
            <a:ext cx="2600325" cy="4514847"/>
          </a:xfrm>
          <a:custGeom>
            <a:avLst/>
            <a:gdLst/>
            <a:ahLst/>
            <a:cxnLst/>
            <a:rect l="l" t="t" r="r" b="b"/>
            <a:pathLst>
              <a:path w="2600325" h="4514847">
                <a:moveTo>
                  <a:pt x="0" y="0"/>
                </a:moveTo>
                <a:lnTo>
                  <a:pt x="2600326" y="0"/>
                </a:lnTo>
                <a:lnTo>
                  <a:pt x="2600326" y="4514847"/>
                </a:lnTo>
                <a:lnTo>
                  <a:pt x="0" y="45148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" r="-3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109662" y="916799"/>
            <a:ext cx="3535680" cy="65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50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AGENDA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070100" cy="560070"/>
            </a:xfrm>
            <a:custGeom>
              <a:avLst/>
              <a:gdLst/>
              <a:ahLst/>
              <a:cxnLst/>
              <a:rect l="l" t="t" r="r" b="b"/>
              <a:pathLst>
                <a:path w="2070100" h="560070">
                  <a:moveTo>
                    <a:pt x="19050" y="0"/>
                  </a:moveTo>
                  <a:lnTo>
                    <a:pt x="2051050" y="0"/>
                  </a:lnTo>
                  <a:cubicBezTo>
                    <a:pt x="2061591" y="0"/>
                    <a:pt x="2070100" y="8509"/>
                    <a:pt x="2070100" y="19050"/>
                  </a:cubicBezTo>
                  <a:lnTo>
                    <a:pt x="2070100" y="541020"/>
                  </a:lnTo>
                  <a:cubicBezTo>
                    <a:pt x="2070100" y="551561"/>
                    <a:pt x="2061591" y="560070"/>
                    <a:pt x="2051050" y="560070"/>
                  </a:cubicBezTo>
                  <a:lnTo>
                    <a:pt x="19050" y="560070"/>
                  </a:lnTo>
                  <a:cubicBezTo>
                    <a:pt x="8509" y="560070"/>
                    <a:pt x="0" y="551561"/>
                    <a:pt x="0" y="54102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541020"/>
                  </a:lnTo>
                  <a:lnTo>
                    <a:pt x="19050" y="541020"/>
                  </a:lnTo>
                  <a:lnTo>
                    <a:pt x="19050" y="521970"/>
                  </a:lnTo>
                  <a:lnTo>
                    <a:pt x="2051050" y="521970"/>
                  </a:lnTo>
                  <a:lnTo>
                    <a:pt x="2051050" y="541020"/>
                  </a:lnTo>
                  <a:lnTo>
                    <a:pt x="2032000" y="541020"/>
                  </a:lnTo>
                  <a:lnTo>
                    <a:pt x="2032000" y="19050"/>
                  </a:lnTo>
                  <a:lnTo>
                    <a:pt x="2051050" y="19050"/>
                  </a:lnTo>
                  <a:lnTo>
                    <a:pt x="2051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70"/>
                </a:lnSpc>
              </a:pPr>
              <a:r>
                <a:rPr lang="en-US" sz="2475" spc="-5">
                  <a:solidFill>
                    <a:srgbClr val="FFFFFF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3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856151" y="1522298"/>
            <a:ext cx="7360920" cy="6596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endParaRPr/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 Users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Solution and Proposition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Description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Modelling Approach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and Discussion</a:t>
            </a:r>
          </a:p>
          <a:p>
            <a:pPr marL="760095" lvl="1" indent="-380048" algn="l">
              <a:lnSpc>
                <a:spcPts val="5040"/>
              </a:lnSpc>
              <a:buAutoNum type="arabicPeriod"/>
            </a:pPr>
            <a:r>
              <a:rPr lang="en-US" sz="4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</a:p>
          <a:p>
            <a:pPr marL="760095" lvl="1" indent="-380048" algn="l">
              <a:lnSpc>
                <a:spcPts val="5040"/>
              </a:lnSpc>
            </a:pPr>
            <a:endParaRPr lang="en-US" sz="4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251112" y="884706"/>
            <a:ext cx="8455343" cy="98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6375" spc="-54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PROBLEM	STATEMENT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51050" cy="577723"/>
            </a:xfrm>
            <a:custGeom>
              <a:avLst/>
              <a:gdLst/>
              <a:ahLst/>
              <a:cxnLst/>
              <a:rect l="l" t="t" r="r" b="b"/>
              <a:pathLst>
                <a:path w="2051050" h="577723">
                  <a:moveTo>
                    <a:pt x="0" y="288798"/>
                  </a:moveTo>
                  <a:lnTo>
                    <a:pt x="19050" y="288798"/>
                  </a:lnTo>
                  <a:lnTo>
                    <a:pt x="0" y="288798"/>
                  </a:lnTo>
                  <a:cubicBezTo>
                    <a:pt x="0" y="116205"/>
                    <a:pt x="481965" y="0"/>
                    <a:pt x="1025525" y="0"/>
                  </a:cubicBezTo>
                  <a:lnTo>
                    <a:pt x="1025525" y="19050"/>
                  </a:lnTo>
                  <a:lnTo>
                    <a:pt x="1025525" y="38100"/>
                  </a:lnTo>
                  <a:lnTo>
                    <a:pt x="1025525" y="19050"/>
                  </a:lnTo>
                  <a:lnTo>
                    <a:pt x="1025525" y="0"/>
                  </a:lnTo>
                  <a:cubicBezTo>
                    <a:pt x="1569085" y="0"/>
                    <a:pt x="2051050" y="116205"/>
                    <a:pt x="2051050" y="288798"/>
                  </a:cubicBezTo>
                  <a:cubicBezTo>
                    <a:pt x="2051050" y="461391"/>
                    <a:pt x="1569085" y="577723"/>
                    <a:pt x="1025525" y="577723"/>
                  </a:cubicBezTo>
                  <a:lnTo>
                    <a:pt x="1025525" y="558673"/>
                  </a:lnTo>
                  <a:lnTo>
                    <a:pt x="1025525" y="577723"/>
                  </a:lnTo>
                  <a:cubicBezTo>
                    <a:pt x="481965" y="577723"/>
                    <a:pt x="0" y="461518"/>
                    <a:pt x="0" y="288798"/>
                  </a:cubicBezTo>
                  <a:lnTo>
                    <a:pt x="19050" y="288798"/>
                  </a:lnTo>
                  <a:lnTo>
                    <a:pt x="38100" y="288798"/>
                  </a:lnTo>
                  <a:lnTo>
                    <a:pt x="19050" y="288798"/>
                  </a:lnTo>
                  <a:lnTo>
                    <a:pt x="0" y="288798"/>
                  </a:lnTo>
                  <a:moveTo>
                    <a:pt x="38100" y="288798"/>
                  </a:moveTo>
                  <a:cubicBezTo>
                    <a:pt x="38100" y="299339"/>
                    <a:pt x="29591" y="307848"/>
                    <a:pt x="19050" y="307848"/>
                  </a:cubicBezTo>
                  <a:cubicBezTo>
                    <a:pt x="8509" y="307848"/>
                    <a:pt x="0" y="299339"/>
                    <a:pt x="0" y="288798"/>
                  </a:cubicBezTo>
                  <a:cubicBezTo>
                    <a:pt x="0" y="278257"/>
                    <a:pt x="8509" y="269748"/>
                    <a:pt x="19050" y="269748"/>
                  </a:cubicBezTo>
                  <a:cubicBezTo>
                    <a:pt x="29591" y="269748"/>
                    <a:pt x="38100" y="278257"/>
                    <a:pt x="38100" y="288798"/>
                  </a:cubicBezTo>
                  <a:cubicBezTo>
                    <a:pt x="38100" y="414147"/>
                    <a:pt x="457454" y="539496"/>
                    <a:pt x="1025525" y="539496"/>
                  </a:cubicBezTo>
                  <a:cubicBezTo>
                    <a:pt x="1593596" y="539496"/>
                    <a:pt x="2012950" y="414147"/>
                    <a:pt x="2012950" y="288798"/>
                  </a:cubicBezTo>
                  <a:lnTo>
                    <a:pt x="2032000" y="288798"/>
                  </a:lnTo>
                  <a:lnTo>
                    <a:pt x="2012950" y="288798"/>
                  </a:lnTo>
                  <a:cubicBezTo>
                    <a:pt x="2012950" y="163449"/>
                    <a:pt x="1593596" y="38100"/>
                    <a:pt x="1025525" y="38100"/>
                  </a:cubicBezTo>
                  <a:cubicBezTo>
                    <a:pt x="1014984" y="38100"/>
                    <a:pt x="1006475" y="29591"/>
                    <a:pt x="1006475" y="19050"/>
                  </a:cubicBezTo>
                  <a:cubicBezTo>
                    <a:pt x="1006475" y="8509"/>
                    <a:pt x="1014984" y="0"/>
                    <a:pt x="1025525" y="0"/>
                  </a:cubicBezTo>
                  <a:cubicBezTo>
                    <a:pt x="1036066" y="0"/>
                    <a:pt x="1044575" y="8509"/>
                    <a:pt x="1044575" y="19050"/>
                  </a:cubicBezTo>
                  <a:cubicBezTo>
                    <a:pt x="1044575" y="29591"/>
                    <a:pt x="1036066" y="38100"/>
                    <a:pt x="1025525" y="38100"/>
                  </a:cubicBezTo>
                  <a:cubicBezTo>
                    <a:pt x="457454" y="38100"/>
                    <a:pt x="38100" y="163449"/>
                    <a:pt x="38100" y="28879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240"/>
                </a:lnSpc>
              </a:pPr>
              <a:r>
                <a:rPr lang="en-US" sz="2700" spc="-6">
                  <a:solidFill>
                    <a:srgbClr val="000000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‹#›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14412" y="9701218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6666" r="-6666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77340" y="2379345"/>
            <a:ext cx="14218920" cy="2883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925" lvl="1" indent="-27146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excel helps to analyses employees data by leveraging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 by PIVOT TABLES and CONDITIONS.</a:t>
            </a:r>
          </a:p>
          <a:p>
            <a:pPr marL="542925" lvl="1" indent="-27146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shows the identification of key trends includes employee type, gender filter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Values for employees ID etc.,.</a:t>
            </a:r>
          </a:p>
          <a:p>
            <a:pPr marL="542925" lvl="1" indent="-27146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helpful to make decision making process easier by the</a:t>
            </a:r>
          </a:p>
          <a:p>
            <a:pPr marL="542925" lvl="1" indent="-271462"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visualization this data through pivot chart.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09666" y="1266568"/>
            <a:ext cx="7895272" cy="98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6375" spc="-69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PROJECT	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51050" cy="577723"/>
            </a:xfrm>
            <a:custGeom>
              <a:avLst/>
              <a:gdLst/>
              <a:ahLst/>
              <a:cxnLst/>
              <a:rect l="l" t="t" r="r" b="b"/>
              <a:pathLst>
                <a:path w="2051050" h="577723">
                  <a:moveTo>
                    <a:pt x="0" y="288798"/>
                  </a:moveTo>
                  <a:lnTo>
                    <a:pt x="19050" y="288798"/>
                  </a:lnTo>
                  <a:lnTo>
                    <a:pt x="0" y="288798"/>
                  </a:lnTo>
                  <a:cubicBezTo>
                    <a:pt x="0" y="116205"/>
                    <a:pt x="481965" y="0"/>
                    <a:pt x="1025525" y="0"/>
                  </a:cubicBezTo>
                  <a:lnTo>
                    <a:pt x="1025525" y="19050"/>
                  </a:lnTo>
                  <a:lnTo>
                    <a:pt x="1025525" y="38100"/>
                  </a:lnTo>
                  <a:lnTo>
                    <a:pt x="1025525" y="19050"/>
                  </a:lnTo>
                  <a:lnTo>
                    <a:pt x="1025525" y="0"/>
                  </a:lnTo>
                  <a:cubicBezTo>
                    <a:pt x="1569085" y="0"/>
                    <a:pt x="2051050" y="116205"/>
                    <a:pt x="2051050" y="288798"/>
                  </a:cubicBezTo>
                  <a:cubicBezTo>
                    <a:pt x="2051050" y="461391"/>
                    <a:pt x="1569085" y="577723"/>
                    <a:pt x="1025525" y="577723"/>
                  </a:cubicBezTo>
                  <a:lnTo>
                    <a:pt x="1025525" y="558673"/>
                  </a:lnTo>
                  <a:lnTo>
                    <a:pt x="1025525" y="577723"/>
                  </a:lnTo>
                  <a:cubicBezTo>
                    <a:pt x="481965" y="577723"/>
                    <a:pt x="0" y="461518"/>
                    <a:pt x="0" y="288798"/>
                  </a:cubicBezTo>
                  <a:lnTo>
                    <a:pt x="19050" y="288798"/>
                  </a:lnTo>
                  <a:lnTo>
                    <a:pt x="38100" y="288798"/>
                  </a:lnTo>
                  <a:lnTo>
                    <a:pt x="19050" y="288798"/>
                  </a:lnTo>
                  <a:lnTo>
                    <a:pt x="0" y="288798"/>
                  </a:lnTo>
                  <a:moveTo>
                    <a:pt x="38100" y="288798"/>
                  </a:moveTo>
                  <a:cubicBezTo>
                    <a:pt x="38100" y="299339"/>
                    <a:pt x="29591" y="307848"/>
                    <a:pt x="19050" y="307848"/>
                  </a:cubicBezTo>
                  <a:cubicBezTo>
                    <a:pt x="8509" y="307848"/>
                    <a:pt x="0" y="299339"/>
                    <a:pt x="0" y="288798"/>
                  </a:cubicBezTo>
                  <a:cubicBezTo>
                    <a:pt x="0" y="278257"/>
                    <a:pt x="8509" y="269748"/>
                    <a:pt x="19050" y="269748"/>
                  </a:cubicBezTo>
                  <a:cubicBezTo>
                    <a:pt x="29591" y="269748"/>
                    <a:pt x="38100" y="278257"/>
                    <a:pt x="38100" y="288798"/>
                  </a:cubicBezTo>
                  <a:cubicBezTo>
                    <a:pt x="38100" y="414147"/>
                    <a:pt x="457454" y="539496"/>
                    <a:pt x="1025525" y="539496"/>
                  </a:cubicBezTo>
                  <a:cubicBezTo>
                    <a:pt x="1593596" y="539496"/>
                    <a:pt x="2012950" y="414147"/>
                    <a:pt x="2012950" y="288798"/>
                  </a:cubicBezTo>
                  <a:lnTo>
                    <a:pt x="2032000" y="288798"/>
                  </a:lnTo>
                  <a:lnTo>
                    <a:pt x="2012950" y="288798"/>
                  </a:lnTo>
                  <a:cubicBezTo>
                    <a:pt x="2012950" y="163449"/>
                    <a:pt x="1593596" y="38100"/>
                    <a:pt x="1025525" y="38100"/>
                  </a:cubicBezTo>
                  <a:cubicBezTo>
                    <a:pt x="1014984" y="38100"/>
                    <a:pt x="1006475" y="29591"/>
                    <a:pt x="1006475" y="19050"/>
                  </a:cubicBezTo>
                  <a:cubicBezTo>
                    <a:pt x="1006475" y="8509"/>
                    <a:pt x="1014984" y="0"/>
                    <a:pt x="1025525" y="0"/>
                  </a:cubicBezTo>
                  <a:cubicBezTo>
                    <a:pt x="1036066" y="0"/>
                    <a:pt x="1044575" y="8509"/>
                    <a:pt x="1044575" y="19050"/>
                  </a:cubicBezTo>
                  <a:cubicBezTo>
                    <a:pt x="1044575" y="29591"/>
                    <a:pt x="1036066" y="38100"/>
                    <a:pt x="1025525" y="38100"/>
                  </a:cubicBezTo>
                  <a:cubicBezTo>
                    <a:pt x="457454" y="38100"/>
                    <a:pt x="38100" y="163449"/>
                    <a:pt x="38100" y="28879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240"/>
                </a:lnSpc>
              </a:pPr>
              <a:r>
                <a:rPr lang="en-US" sz="2700" spc="-6">
                  <a:solidFill>
                    <a:srgbClr val="000000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‹#›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14412" y="9701218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666" r="-6666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983357" y="2323306"/>
            <a:ext cx="11704320" cy="5109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focuses on analyzing employee data to identify trends and insights that can drive better decision.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Excel helps to collect, clean ,organize, and visualize the employee business units.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analysis highlights the number of employee in a every single business units.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visualize is easy to separate the data through the gender filter.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aim of this project to support the strategic planning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638403" y="3690323"/>
            <a:ext cx="10194982" cy="5241152"/>
          </a:xfrm>
          <a:custGeom>
            <a:avLst/>
            <a:gdLst/>
            <a:ahLst/>
            <a:cxnLst/>
            <a:rect l="l" t="t" r="r" b="b"/>
            <a:pathLst>
              <a:path w="10194982" h="5241152">
                <a:moveTo>
                  <a:pt x="0" y="0"/>
                </a:moveTo>
                <a:lnTo>
                  <a:pt x="10194982" y="0"/>
                </a:lnTo>
                <a:lnTo>
                  <a:pt x="10194982" y="5241152"/>
                </a:lnTo>
                <a:lnTo>
                  <a:pt x="0" y="5241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49180" y="1360985"/>
            <a:ext cx="7521893" cy="747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-72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WHO ARE THE END USERS?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77340" y="2788918"/>
            <a:ext cx="11319692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spc="-2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The end users of the employee data analysis are Human Resources MANGER</a:t>
            </a:r>
          </a:p>
          <a:p>
            <a:pPr algn="l">
              <a:lnSpc>
                <a:spcPts val="3240"/>
              </a:lnSpc>
            </a:pPr>
            <a:r>
              <a:rPr lang="en-US" sz="2700" spc="-2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Leads and senior management.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01470" y="1384935"/>
            <a:ext cx="14644688" cy="837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 spc="-27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OUR SOLUTION AND ITS VALUE PROPOSITION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835312" y="9818904"/>
            <a:ext cx="1552575" cy="420029"/>
            <a:chOff x="0" y="0"/>
            <a:chExt cx="2070100" cy="5600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51050" cy="577723"/>
            </a:xfrm>
            <a:custGeom>
              <a:avLst/>
              <a:gdLst/>
              <a:ahLst/>
              <a:cxnLst/>
              <a:rect l="l" t="t" r="r" b="b"/>
              <a:pathLst>
                <a:path w="2051050" h="577723">
                  <a:moveTo>
                    <a:pt x="0" y="288798"/>
                  </a:moveTo>
                  <a:lnTo>
                    <a:pt x="19050" y="288798"/>
                  </a:lnTo>
                  <a:lnTo>
                    <a:pt x="0" y="288798"/>
                  </a:lnTo>
                  <a:cubicBezTo>
                    <a:pt x="0" y="116205"/>
                    <a:pt x="481965" y="0"/>
                    <a:pt x="1025525" y="0"/>
                  </a:cubicBezTo>
                  <a:lnTo>
                    <a:pt x="1025525" y="19050"/>
                  </a:lnTo>
                  <a:lnTo>
                    <a:pt x="1025525" y="38100"/>
                  </a:lnTo>
                  <a:lnTo>
                    <a:pt x="1025525" y="19050"/>
                  </a:lnTo>
                  <a:lnTo>
                    <a:pt x="1025525" y="0"/>
                  </a:lnTo>
                  <a:cubicBezTo>
                    <a:pt x="1569085" y="0"/>
                    <a:pt x="2051050" y="116205"/>
                    <a:pt x="2051050" y="288798"/>
                  </a:cubicBezTo>
                  <a:cubicBezTo>
                    <a:pt x="2051050" y="461391"/>
                    <a:pt x="1569085" y="577723"/>
                    <a:pt x="1025525" y="577723"/>
                  </a:cubicBezTo>
                  <a:lnTo>
                    <a:pt x="1025525" y="558673"/>
                  </a:lnTo>
                  <a:lnTo>
                    <a:pt x="1025525" y="577723"/>
                  </a:lnTo>
                  <a:cubicBezTo>
                    <a:pt x="481965" y="577723"/>
                    <a:pt x="0" y="461518"/>
                    <a:pt x="0" y="288798"/>
                  </a:cubicBezTo>
                  <a:lnTo>
                    <a:pt x="19050" y="288798"/>
                  </a:lnTo>
                  <a:lnTo>
                    <a:pt x="38100" y="288798"/>
                  </a:lnTo>
                  <a:lnTo>
                    <a:pt x="19050" y="288798"/>
                  </a:lnTo>
                  <a:lnTo>
                    <a:pt x="0" y="288798"/>
                  </a:lnTo>
                  <a:moveTo>
                    <a:pt x="38100" y="288798"/>
                  </a:moveTo>
                  <a:cubicBezTo>
                    <a:pt x="38100" y="299339"/>
                    <a:pt x="29591" y="307848"/>
                    <a:pt x="19050" y="307848"/>
                  </a:cubicBezTo>
                  <a:cubicBezTo>
                    <a:pt x="8509" y="307848"/>
                    <a:pt x="0" y="299339"/>
                    <a:pt x="0" y="288798"/>
                  </a:cubicBezTo>
                  <a:cubicBezTo>
                    <a:pt x="0" y="278257"/>
                    <a:pt x="8509" y="269748"/>
                    <a:pt x="19050" y="269748"/>
                  </a:cubicBezTo>
                  <a:cubicBezTo>
                    <a:pt x="29591" y="269748"/>
                    <a:pt x="38100" y="278257"/>
                    <a:pt x="38100" y="288798"/>
                  </a:cubicBezTo>
                  <a:cubicBezTo>
                    <a:pt x="38100" y="414147"/>
                    <a:pt x="457454" y="539496"/>
                    <a:pt x="1025525" y="539496"/>
                  </a:cubicBezTo>
                  <a:cubicBezTo>
                    <a:pt x="1593596" y="539496"/>
                    <a:pt x="2012950" y="414147"/>
                    <a:pt x="2012950" y="288798"/>
                  </a:cubicBezTo>
                  <a:lnTo>
                    <a:pt x="2032000" y="288798"/>
                  </a:lnTo>
                  <a:lnTo>
                    <a:pt x="2012950" y="288798"/>
                  </a:lnTo>
                  <a:cubicBezTo>
                    <a:pt x="2012950" y="163449"/>
                    <a:pt x="1593596" y="38100"/>
                    <a:pt x="1025525" y="38100"/>
                  </a:cubicBezTo>
                  <a:cubicBezTo>
                    <a:pt x="1014984" y="38100"/>
                    <a:pt x="1006475" y="29591"/>
                    <a:pt x="1006475" y="19050"/>
                  </a:cubicBezTo>
                  <a:cubicBezTo>
                    <a:pt x="1006475" y="8509"/>
                    <a:pt x="1014984" y="0"/>
                    <a:pt x="1025525" y="0"/>
                  </a:cubicBezTo>
                  <a:cubicBezTo>
                    <a:pt x="1036066" y="0"/>
                    <a:pt x="1044575" y="8509"/>
                    <a:pt x="1044575" y="19050"/>
                  </a:cubicBezTo>
                  <a:cubicBezTo>
                    <a:pt x="1044575" y="29591"/>
                    <a:pt x="1036066" y="38100"/>
                    <a:pt x="1025525" y="38100"/>
                  </a:cubicBezTo>
                  <a:cubicBezTo>
                    <a:pt x="457454" y="38100"/>
                    <a:pt x="38100" y="163449"/>
                    <a:pt x="38100" y="28879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070100" cy="560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240"/>
                </a:lnSpc>
              </a:pPr>
              <a:r>
                <a:rPr lang="en-US" sz="2700" spc="-6">
                  <a:solidFill>
                    <a:srgbClr val="000000"/>
                  </a:solidFill>
                  <a:latin typeface="Zen Maru Gothic"/>
                  <a:ea typeface="Zen Maru Gothic"/>
                  <a:cs typeface="Zen Maru Gothic"/>
                  <a:sym typeface="Zen Maru Gothic"/>
                </a:rPr>
                <a:t>‹#›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14412" y="9701218"/>
            <a:ext cx="3214688" cy="300038"/>
          </a:xfrm>
          <a:custGeom>
            <a:avLst/>
            <a:gdLst/>
            <a:ahLst/>
            <a:cxnLst/>
            <a:rect l="l" t="t" r="r" b="b"/>
            <a:pathLst>
              <a:path w="3214688" h="300038">
                <a:moveTo>
                  <a:pt x="0" y="0"/>
                </a:moveTo>
                <a:lnTo>
                  <a:pt x="3214688" y="0"/>
                </a:lnTo>
                <a:lnTo>
                  <a:pt x="3214688" y="300038"/>
                </a:lnTo>
                <a:lnTo>
                  <a:pt x="0" y="300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666" r="-6666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710936" y="3044930"/>
            <a:ext cx="16102095" cy="259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3"/>
              </a:lnSpc>
            </a:pPr>
            <a:r>
              <a:rPr lang="en-US" sz="416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CONDITIONAL FORMATTING  --highlights missing cells</a:t>
            </a:r>
          </a:p>
          <a:p>
            <a:pPr algn="l">
              <a:lnSpc>
                <a:spcPts val="4993"/>
              </a:lnSpc>
            </a:pPr>
            <a:r>
              <a:rPr lang="en-US" sz="416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                                                --helps to remove the empty cells </a:t>
            </a:r>
          </a:p>
          <a:p>
            <a:pPr algn="l">
              <a:lnSpc>
                <a:spcPts val="4993"/>
              </a:lnSpc>
            </a:pPr>
            <a:r>
              <a:rPr lang="en-US" sz="416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PIVOT TABLE                                    --helps to summarize</a:t>
            </a:r>
          </a:p>
          <a:p>
            <a:pPr algn="l">
              <a:lnSpc>
                <a:spcPts val="4993"/>
              </a:lnSpc>
            </a:pPr>
            <a:r>
              <a:rPr lang="en-US" sz="416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PIVOT CHART                                   --helps to visualize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737360" y="594360"/>
            <a:ext cx="14859000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50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Dataset Description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49140" y="1912620"/>
            <a:ext cx="3629991" cy="550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ID</a:t>
            </a:r>
          </a:p>
          <a:p>
            <a:pPr marL="651053" lvl="1" indent="-325526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Gender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date</a:t>
            </a:r>
          </a:p>
          <a:p>
            <a:pPr marL="651053" lvl="1" indent="-325526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FTE</a:t>
            </a:r>
          </a:p>
          <a:p>
            <a:pPr marL="651053" lvl="1" indent="-325526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type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 location </a:t>
            </a:r>
          </a:p>
          <a:p>
            <a:pPr marL="651510" lvl="1" indent="-325755" algn="l">
              <a:lnSpc>
                <a:spcPts val="4320"/>
              </a:lnSpc>
            </a:pPr>
            <a:endParaRPr lang="en-US" sz="3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62" y="7575950"/>
            <a:ext cx="7148514" cy="2711052"/>
            <a:chOff x="0" y="0"/>
            <a:chExt cx="9531352" cy="3614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1350" cy="3614674"/>
            </a:xfrm>
            <a:custGeom>
              <a:avLst/>
              <a:gdLst/>
              <a:ahLst/>
              <a:cxnLst/>
              <a:rect l="l" t="t" r="r" b="b"/>
              <a:pathLst>
                <a:path w="9531350" h="3614674">
                  <a:moveTo>
                    <a:pt x="6350" y="3614674"/>
                  </a:moveTo>
                  <a:lnTo>
                    <a:pt x="0" y="0"/>
                  </a:lnTo>
                  <a:lnTo>
                    <a:pt x="5454650" y="0"/>
                  </a:lnTo>
                  <a:lnTo>
                    <a:pt x="9531350" y="3614674"/>
                  </a:lnTo>
                  <a:lnTo>
                    <a:pt x="6350" y="3614674"/>
                  </a:lnTo>
                  <a:close/>
                </a:path>
              </a:pathLst>
            </a:custGeom>
            <a:solidFill>
              <a:srgbClr val="F96A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4760" y="7576940"/>
            <a:ext cx="18292760" cy="2710064"/>
            <a:chOff x="0" y="0"/>
            <a:chExt cx="24390346" cy="361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90350" cy="3613404"/>
            </a:xfrm>
            <a:custGeom>
              <a:avLst/>
              <a:gdLst/>
              <a:ahLst/>
              <a:cxnLst/>
              <a:rect l="l" t="t" r="r" b="b"/>
              <a:pathLst>
                <a:path w="24390350" h="3613404">
                  <a:moveTo>
                    <a:pt x="0" y="3613404"/>
                  </a:moveTo>
                  <a:lnTo>
                    <a:pt x="5443093" y="0"/>
                  </a:lnTo>
                  <a:lnTo>
                    <a:pt x="24390350" y="1905"/>
                  </a:lnTo>
                  <a:lnTo>
                    <a:pt x="24390350" y="3613404"/>
                  </a:lnTo>
                  <a:lnTo>
                    <a:pt x="0" y="3613404"/>
                  </a:lnTo>
                  <a:close/>
                </a:path>
              </a:pathLst>
            </a:custGeom>
            <a:solidFill>
              <a:srgbClr val="08A1D9">
                <a:alpha val="8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28716" y="9719533"/>
            <a:ext cx="2660333" cy="259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2"/>
              </a:lnSpc>
            </a:pPr>
            <a:r>
              <a:rPr lang="en-US" sz="1650" spc="30">
                <a:solidFill>
                  <a:srgbClr val="2D83C3"/>
                </a:solidFill>
                <a:latin typeface="Trebuchet MS"/>
                <a:ea typeface="Trebuchet MS"/>
                <a:cs typeface="Trebuchet MS"/>
                <a:sym typeface="Trebuchet MS"/>
              </a:rPr>
              <a:t>3/21/2024  </a:t>
            </a:r>
            <a:r>
              <a:rPr lang="en-US" sz="1650" spc="30">
                <a:solidFill>
                  <a:srgbClr val="2D83C3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Annual Review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9667" y="998917"/>
            <a:ext cx="12720638" cy="98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6375" spc="-46">
                <a:solidFill>
                  <a:srgbClr val="000000"/>
                </a:solidFill>
                <a:latin typeface="Hind Medium"/>
                <a:ea typeface="Hind Medium"/>
                <a:cs typeface="Hind Medium"/>
                <a:sym typeface="Hind Medium"/>
              </a:rPr>
              <a:t>THE "WOW" IN OUR SOLUTION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915828" y="9707466"/>
            <a:ext cx="342900" cy="26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650" spc="15">
                <a:solidFill>
                  <a:srgbClr val="2D936B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948940" y="2476422"/>
            <a:ext cx="9339875" cy="5100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0458" lvl="1" indent="-250229" algn="l">
              <a:lnSpc>
                <a:spcPts val="3318"/>
              </a:lnSpc>
              <a:buAutoNum type="arabicPeriod"/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CONDITIONAL FORMATTING :</a:t>
            </a:r>
          </a:p>
          <a:p>
            <a:pPr marL="500458" lvl="1" indent="-250229"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0458" lvl="1" indent="-250229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That helps in filling the color in missing cells .</a:t>
            </a:r>
          </a:p>
          <a:p>
            <a:pPr marL="500458" lvl="1" indent="-250229"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0458" lvl="1" indent="-250229" algn="l">
              <a:lnSpc>
                <a:spcPts val="3318"/>
              </a:lnSpc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2.FILTER BY COLOUR :</a:t>
            </a:r>
          </a:p>
          <a:p>
            <a:pPr marL="500458" lvl="1" indent="-250229"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0458" lvl="1" indent="-250229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That filter the missing cells by removing the colored cells.</a:t>
            </a:r>
          </a:p>
          <a:p>
            <a:pPr marL="500458" lvl="1" indent="-250229"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0458" lvl="1" indent="-250229" algn="l">
              <a:lnSpc>
                <a:spcPts val="3318"/>
              </a:lnSpc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3.PIVOT CHART :</a:t>
            </a:r>
          </a:p>
          <a:p>
            <a:pPr marL="500458" lvl="1" indent="-250229"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0458" lvl="1" indent="-250229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That helps to visualize the data in simple way.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SRILEKHA.S PPT ASSIGNMENT.pptx</dc:title>
  <cp:lastModifiedBy>Guest User</cp:lastModifiedBy>
  <cp:revision>2</cp:revision>
  <dcterms:created xsi:type="dcterms:W3CDTF">2006-08-16T00:00:00Z</dcterms:created>
  <dcterms:modified xsi:type="dcterms:W3CDTF">2024-08-30T17:04:30Z</dcterms:modified>
  <dc:identifier>DAGPWNpwuoo</dc:identifier>
</cp:coreProperties>
</file>

<file path=docProps/thumbnail.jpeg>
</file>